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1" r:id="rId3"/>
    <p:sldId id="257" r:id="rId4"/>
    <p:sldId id="258" r:id="rId5"/>
    <p:sldId id="266" r:id="rId6"/>
    <p:sldId id="259" r:id="rId7"/>
    <p:sldId id="260" r:id="rId8"/>
    <p:sldId id="262" r:id="rId9"/>
    <p:sldId id="267" r:id="rId10"/>
    <p:sldId id="263" r:id="rId11"/>
    <p:sldId id="265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4" d="100"/>
          <a:sy n="134" d="100"/>
        </p:scale>
        <p:origin x="-954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3DD705-40E7-464E-B6E6-00AFB3166D18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1D6695-6E06-463B-B8BF-E099FC0401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5067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A44C2A-F4CE-417D-BD99-A3C726CFA59C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6426"/>
            <a:ext cx="560832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4132B-6149-4EC5-B3CA-7F01D1EFE0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654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4132B-6149-4EC5-B3CA-7F01D1EFE0E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4132B-6149-4EC5-B3CA-7F01D1EFE0E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4132B-6149-4EC5-B3CA-7F01D1EFE0E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4132B-6149-4EC5-B3CA-7F01D1EFE0E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4132B-6149-4EC5-B3CA-7F01D1EFE0E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4132B-6149-4EC5-B3CA-7F01D1EFE0E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4132B-6149-4EC5-B3CA-7F01D1EFE0E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4132B-6149-4EC5-B3CA-7F01D1EFE0E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4132B-6149-4EC5-B3CA-7F01D1EFE0E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4132B-6149-4EC5-B3CA-7F01D1EFE0E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4132B-6149-4EC5-B3CA-7F01D1EFE0E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13322-BB5E-45E3-AA0C-5117CA70C925}" type="datetimeFigureOut">
              <a:rPr lang="en-US" smtClean="0"/>
              <a:pPr/>
              <a:t>10/9/2012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2E1A-E00F-4BD9-BD68-1E5292E29B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891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13322-BB5E-45E3-AA0C-5117CA70C925}" type="datetimeFigureOut">
              <a:rPr lang="en-US" smtClean="0"/>
              <a:pPr/>
              <a:t>10/9/2012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2E1A-E00F-4BD9-BD68-1E5292E29B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058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13322-BB5E-45E3-AA0C-5117CA70C925}" type="datetimeFigureOut">
              <a:rPr lang="en-US" smtClean="0"/>
              <a:pPr/>
              <a:t>10/9/2012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2E1A-E00F-4BD9-BD68-1E5292E29B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831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13322-BB5E-45E3-AA0C-5117CA70C925}" type="datetimeFigureOut">
              <a:rPr lang="en-US" smtClean="0"/>
              <a:pPr/>
              <a:t>10/9/2012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2E1A-E00F-4BD9-BD68-1E5292E29B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92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13322-BB5E-45E3-AA0C-5117CA70C925}" type="datetimeFigureOut">
              <a:rPr lang="en-US" smtClean="0"/>
              <a:pPr/>
              <a:t>10/9/2012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2E1A-E00F-4BD9-BD68-1E5292E29B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059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13322-BB5E-45E3-AA0C-5117CA70C925}" type="datetimeFigureOut">
              <a:rPr lang="en-US" smtClean="0"/>
              <a:pPr/>
              <a:t>10/9/2012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2E1A-E00F-4BD9-BD68-1E5292E29B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636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13322-BB5E-45E3-AA0C-5117CA70C925}" type="datetimeFigureOut">
              <a:rPr lang="en-US" smtClean="0"/>
              <a:pPr/>
              <a:t>10/9/2012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2E1A-E00F-4BD9-BD68-1E5292E29B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074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13322-BB5E-45E3-AA0C-5117CA70C925}" type="datetimeFigureOut">
              <a:rPr lang="en-US" smtClean="0"/>
              <a:pPr/>
              <a:t>10/9/2012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2E1A-E00F-4BD9-BD68-1E5292E29B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988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13322-BB5E-45E3-AA0C-5117CA70C925}" type="datetimeFigureOut">
              <a:rPr lang="en-US" smtClean="0"/>
              <a:pPr/>
              <a:t>10/9/2012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2E1A-E00F-4BD9-BD68-1E5292E29B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667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13322-BB5E-45E3-AA0C-5117CA70C925}" type="datetimeFigureOut">
              <a:rPr lang="en-US" smtClean="0"/>
              <a:pPr/>
              <a:t>10/9/2012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2E1A-E00F-4BD9-BD68-1E5292E29B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707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13322-BB5E-45E3-AA0C-5117CA70C925}" type="datetimeFigureOut">
              <a:rPr lang="en-US" smtClean="0"/>
              <a:pPr/>
              <a:t>10/9/2012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2E1A-E00F-4BD9-BD68-1E5292E29B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781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13322-BB5E-45E3-AA0C-5117CA70C925}" type="datetimeFigureOut">
              <a:rPr lang="en-US" smtClean="0"/>
              <a:pPr/>
              <a:t>10/9/2012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82E1A-E00F-4BD9-BD68-1E5292E29B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105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981200"/>
            <a:ext cx="8001000" cy="1603375"/>
          </a:xfrm>
        </p:spPr>
        <p:txBody>
          <a:bodyPr>
            <a:normAutofit/>
          </a:bodyPr>
          <a:lstStyle/>
          <a:p>
            <a:r>
              <a:rPr lang="zh-CN" altLang="en-US" sz="4000" dirty="0" smtClean="0">
                <a:solidFill>
                  <a:srgbClr val="002060"/>
                </a:solidFill>
              </a:rPr>
              <a:t>中国未来的金融改革</a:t>
            </a:r>
            <a:r>
              <a:rPr lang="en-US" sz="4000" dirty="0" smtClean="0">
                <a:solidFill>
                  <a:srgbClr val="002060"/>
                </a:solidFill>
              </a:rPr>
              <a:t>:</a:t>
            </a:r>
            <a:r>
              <a:rPr lang="en-US" sz="4000" dirty="0" smtClean="0">
                <a:solidFill>
                  <a:srgbClr val="C00000"/>
                </a:solidFill>
              </a:rPr>
              <a:t/>
            </a:r>
            <a:br>
              <a:rPr lang="en-US" sz="4000" dirty="0" smtClean="0">
                <a:solidFill>
                  <a:srgbClr val="C00000"/>
                </a:solidFill>
              </a:rPr>
            </a:br>
            <a:r>
              <a:rPr lang="zh-CN" altLang="en-US" sz="4000" dirty="0" smtClean="0">
                <a:solidFill>
                  <a:srgbClr val="C00000"/>
                </a:solidFill>
              </a:rPr>
              <a:t>风险与机遇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886200"/>
            <a:ext cx="7543800" cy="1752600"/>
          </a:xfrm>
        </p:spPr>
        <p:txBody>
          <a:bodyPr>
            <a:normAutofit/>
          </a:bodyPr>
          <a:lstStyle/>
          <a:p>
            <a:r>
              <a:rPr lang="zh-CN" altLang="en-US" sz="3600" dirty="0" smtClean="0">
                <a:solidFill>
                  <a:srgbClr val="002060"/>
                </a:solidFill>
              </a:rPr>
              <a:t>魏尚进</a:t>
            </a:r>
            <a:endParaRPr lang="en-US" altLang="zh-CN" sz="3600" dirty="0" smtClean="0">
              <a:solidFill>
                <a:srgbClr val="002060"/>
              </a:solidFill>
            </a:endParaRPr>
          </a:p>
          <a:p>
            <a:r>
              <a:rPr lang="zh-CN" altLang="en-US" dirty="0" smtClean="0">
                <a:solidFill>
                  <a:schemeClr val="tx1"/>
                </a:solidFill>
              </a:rPr>
              <a:t>哥伦比亚大学商学院</a:t>
            </a:r>
            <a:endParaRPr lang="en-US" altLang="zh-CN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38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dirty="0" smtClean="0">
                <a:solidFill>
                  <a:srgbClr val="C00000"/>
                </a:solidFill>
              </a:rPr>
              <a:t>改革策略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稳健中求改革与用风险倒逼改革</a:t>
            </a:r>
            <a:endParaRPr lang="en-US" altLang="zh-CN" dirty="0" smtClean="0"/>
          </a:p>
          <a:p>
            <a:r>
              <a:rPr lang="zh-CN" altLang="en-US" dirty="0" smtClean="0"/>
              <a:t>对立中求统一</a:t>
            </a:r>
            <a:endParaRPr lang="en-US" altLang="zh-CN" dirty="0"/>
          </a:p>
          <a:p>
            <a:r>
              <a:rPr lang="zh-CN" altLang="en-US" dirty="0" smtClean="0"/>
              <a:t>这些金融改革，包括人民币国际化，使国内监管变的困难，但并非极难；使金融体系容易受到冲击，但并非极容易。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01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将人民币加入</a:t>
            </a:r>
            <a:r>
              <a:rPr lang="en-US" altLang="zh-CN" dirty="0" smtClean="0"/>
              <a:t>SDR</a:t>
            </a:r>
            <a:r>
              <a:rPr lang="zh-CN" altLang="en-US" dirty="0" smtClean="0"/>
              <a:t>的一篮子货币中</a:t>
            </a:r>
            <a:endParaRPr lang="en-US" dirty="0" smtClean="0"/>
          </a:p>
          <a:p>
            <a:pPr lvl="1"/>
            <a:r>
              <a:rPr lang="zh-CN" altLang="en-US" dirty="0" smtClean="0">
                <a:solidFill>
                  <a:srgbClr val="0070C0"/>
                </a:solidFill>
              </a:rPr>
              <a:t>可兑换</a:t>
            </a:r>
            <a:r>
              <a:rPr lang="en-US" altLang="zh-CN" dirty="0" smtClean="0">
                <a:solidFill>
                  <a:srgbClr val="0070C0"/>
                </a:solidFill>
              </a:rPr>
              <a:t>/</a:t>
            </a:r>
            <a:r>
              <a:rPr lang="zh-CN" altLang="en-US" dirty="0" smtClean="0">
                <a:solidFill>
                  <a:srgbClr val="0070C0"/>
                </a:solidFill>
              </a:rPr>
              <a:t>方便使用基本上是一个借口（</a:t>
            </a:r>
            <a:r>
              <a:rPr lang="en-US" dirty="0" smtClean="0">
                <a:solidFill>
                  <a:srgbClr val="0070C0"/>
                </a:solidFill>
              </a:rPr>
              <a:t>Convertibility/free usable are largely an excuse</a:t>
            </a:r>
            <a:r>
              <a:rPr lang="zh-CN" altLang="en-US" dirty="0" smtClean="0">
                <a:solidFill>
                  <a:srgbClr val="0070C0"/>
                </a:solidFill>
              </a:rPr>
              <a:t>）</a:t>
            </a:r>
            <a:endParaRPr lang="en-US" dirty="0" smtClean="0">
              <a:solidFill>
                <a:srgbClr val="0070C0"/>
              </a:solidFill>
            </a:endParaRPr>
          </a:p>
          <a:p>
            <a:pPr lvl="1"/>
            <a:r>
              <a:rPr lang="en-US" dirty="0" smtClean="0"/>
              <a:t>Separate currency of denomination from currency of settlement</a:t>
            </a:r>
          </a:p>
          <a:p>
            <a:pPr lvl="1"/>
            <a:r>
              <a:rPr lang="zh-CN" altLang="en-US" dirty="0" smtClean="0">
                <a:solidFill>
                  <a:srgbClr val="0070C0"/>
                </a:solidFill>
              </a:rPr>
              <a:t>事实上，由于资本账户部分可兑换，中国可以独立于</a:t>
            </a:r>
            <a:r>
              <a:rPr lang="en-US" altLang="zh-CN" dirty="0" smtClean="0">
                <a:solidFill>
                  <a:srgbClr val="0070C0"/>
                </a:solidFill>
              </a:rPr>
              <a:t>IMF</a:t>
            </a:r>
            <a:r>
              <a:rPr lang="zh-CN" altLang="en-US" dirty="0" smtClean="0">
                <a:solidFill>
                  <a:srgbClr val="0070C0"/>
                </a:solidFill>
              </a:rPr>
              <a:t>或者美国国债之外，自己制造一种包含人民币的</a:t>
            </a:r>
            <a:r>
              <a:rPr lang="en-US" altLang="zh-CN" dirty="0" smtClean="0">
                <a:solidFill>
                  <a:srgbClr val="0070C0"/>
                </a:solidFill>
              </a:rPr>
              <a:t>SDR</a:t>
            </a:r>
            <a:r>
              <a:rPr lang="zh-CN" altLang="en-US" dirty="0" smtClean="0">
                <a:solidFill>
                  <a:srgbClr val="0070C0"/>
                </a:solidFill>
              </a:rPr>
              <a:t>一篮子货币</a:t>
            </a:r>
            <a:endParaRPr lang="en-US" dirty="0" smtClean="0">
              <a:solidFill>
                <a:srgbClr val="0070C0"/>
              </a:solidFill>
            </a:endParaRPr>
          </a:p>
          <a:p>
            <a:pPr lvl="1"/>
            <a:r>
              <a:rPr lang="zh-CN" altLang="en-US" dirty="0" smtClean="0"/>
              <a:t>值得上海金融中心作出尝试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453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中国经济以及中国的金融体系都经历了一场真正的“大跃进”。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59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金融改革的五项任务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828506" y="1524000"/>
            <a:ext cx="1296988" cy="639762"/>
          </a:xfrm>
        </p:spPr>
        <p:txBody>
          <a:bodyPr>
            <a:normAutofit fontScale="92500" lnSpcReduction="20000"/>
          </a:bodyPr>
          <a:lstStyle/>
          <a:p>
            <a:r>
              <a:rPr lang="zh-CN" altLang="en-US" dirty="0">
                <a:solidFill>
                  <a:srgbClr val="0070C0"/>
                </a:solidFill>
              </a:rPr>
              <a:t>最佳</a:t>
            </a:r>
            <a:r>
              <a:rPr lang="zh-CN" altLang="en-US" dirty="0" smtClean="0">
                <a:solidFill>
                  <a:srgbClr val="0070C0"/>
                </a:solidFill>
              </a:rPr>
              <a:t>改</a:t>
            </a:r>
            <a:r>
              <a:rPr lang="zh-CN" altLang="en-US" dirty="0" smtClean="0">
                <a:solidFill>
                  <a:srgbClr val="0070C0"/>
                </a:solidFill>
              </a:rPr>
              <a:t>革顺序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5105400" cy="3951288"/>
          </a:xfrm>
        </p:spPr>
        <p:txBody>
          <a:bodyPr/>
          <a:lstStyle/>
          <a:p>
            <a:endParaRPr lang="en-US" dirty="0" smtClean="0"/>
          </a:p>
          <a:p>
            <a:r>
              <a:rPr lang="en-US" altLang="zh-CN" sz="2800" b="1" dirty="0" smtClean="0">
                <a:solidFill>
                  <a:srgbClr val="006600"/>
                </a:solidFill>
              </a:rPr>
              <a:t>“</a:t>
            </a:r>
            <a:r>
              <a:rPr lang="zh-CN" altLang="en-US" sz="2800" b="1" dirty="0" smtClean="0">
                <a:solidFill>
                  <a:srgbClr val="006600"/>
                </a:solidFill>
              </a:rPr>
              <a:t>大而不倒</a:t>
            </a:r>
            <a:r>
              <a:rPr lang="en-US" altLang="zh-CN" sz="2800" b="1" dirty="0" smtClean="0">
                <a:solidFill>
                  <a:srgbClr val="006600"/>
                </a:solidFill>
              </a:rPr>
              <a:t>”</a:t>
            </a:r>
            <a:r>
              <a:rPr lang="zh-CN" altLang="en-US" sz="2800" b="1" dirty="0" smtClean="0">
                <a:solidFill>
                  <a:srgbClr val="006600"/>
                </a:solidFill>
              </a:rPr>
              <a:t>的银行</a:t>
            </a:r>
            <a:r>
              <a:rPr lang="en-US" altLang="zh-CN" sz="2000" b="1" dirty="0" smtClean="0">
                <a:solidFill>
                  <a:srgbClr val="006600"/>
                </a:solidFill>
              </a:rPr>
              <a:t>(Too big to fail)</a:t>
            </a:r>
            <a:endParaRPr lang="en-US" sz="2000" b="1" dirty="0" smtClean="0">
              <a:solidFill>
                <a:srgbClr val="006600"/>
              </a:solidFill>
            </a:endParaRPr>
          </a:p>
          <a:p>
            <a:r>
              <a:rPr lang="zh-CN" altLang="en-US" sz="2800" b="1" dirty="0" smtClean="0"/>
              <a:t>汇率改革</a:t>
            </a:r>
            <a:endParaRPr lang="en-US" sz="2800" b="1" dirty="0" smtClean="0"/>
          </a:p>
          <a:p>
            <a:r>
              <a:rPr lang="zh-CN" altLang="en-US" sz="2800" b="1" dirty="0" smtClean="0"/>
              <a:t>利率市场化</a:t>
            </a:r>
            <a:endParaRPr lang="en-US" sz="2800" b="1" dirty="0" smtClean="0"/>
          </a:p>
          <a:p>
            <a:r>
              <a:rPr lang="zh-CN" altLang="en-US" sz="2800" b="1" dirty="0" smtClean="0">
                <a:solidFill>
                  <a:srgbClr val="006600"/>
                </a:solidFill>
              </a:rPr>
              <a:t>资本账户可兑换</a:t>
            </a:r>
            <a:endParaRPr lang="en-US" sz="2800" b="1" dirty="0" smtClean="0">
              <a:solidFill>
                <a:srgbClr val="006600"/>
              </a:solidFill>
            </a:endParaRPr>
          </a:p>
          <a:p>
            <a:r>
              <a:rPr lang="zh-CN" altLang="en-US" sz="2800" b="1" dirty="0" smtClean="0"/>
              <a:t>人民币国际化</a:t>
            </a:r>
            <a:endParaRPr lang="en-US" sz="2800" b="1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7391400" y="1524000"/>
            <a:ext cx="1371600" cy="879475"/>
          </a:xfrm>
        </p:spPr>
        <p:txBody>
          <a:bodyPr>
            <a:normAutofit fontScale="85000" lnSpcReduction="20000"/>
          </a:bodyPr>
          <a:lstStyle/>
          <a:p>
            <a:r>
              <a:rPr lang="zh-CN" altLang="en-US" dirty="0">
                <a:solidFill>
                  <a:srgbClr val="C00000"/>
                </a:solidFill>
              </a:rPr>
              <a:t>实际</a:t>
            </a:r>
            <a:r>
              <a:rPr lang="zh-CN" altLang="en-US" dirty="0" smtClean="0">
                <a:solidFill>
                  <a:srgbClr val="C00000"/>
                </a:solidFill>
              </a:rPr>
              <a:t>可</a:t>
            </a:r>
            <a:r>
              <a:rPr lang="zh-CN" altLang="en-US" dirty="0" smtClean="0">
                <a:solidFill>
                  <a:srgbClr val="C00000"/>
                </a:solidFill>
              </a:rPr>
              <a:t>能采取的顺序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7543800" y="2209800"/>
            <a:ext cx="1295400" cy="4068763"/>
          </a:xfrm>
        </p:spPr>
        <p:txBody>
          <a:bodyPr/>
          <a:lstStyle/>
          <a:p>
            <a:endParaRPr lang="en-US" dirty="0" smtClean="0"/>
          </a:p>
          <a:p>
            <a:r>
              <a:rPr lang="en-US" sz="2800" dirty="0" smtClean="0"/>
              <a:t>?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4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3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2</a:t>
            </a:r>
            <a:endParaRPr lang="en-US" sz="2800" dirty="0">
              <a:solidFill>
                <a:srgbClr val="C00000"/>
              </a:solidFill>
            </a:endParaRPr>
          </a:p>
          <a:p>
            <a:r>
              <a:rPr lang="en-US" sz="2800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5715000" y="2209800"/>
            <a:ext cx="1524000" cy="4068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r>
              <a:rPr lang="en-US" sz="2800" dirty="0" smtClean="0">
                <a:solidFill>
                  <a:srgbClr val="0070C0"/>
                </a:solidFill>
              </a:rPr>
              <a:t>1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2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3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4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5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375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/>
          </a:bodyPr>
          <a:lstStyle/>
          <a:p>
            <a:r>
              <a:rPr lang="zh-CN" altLang="en-US" sz="4000" dirty="0" smtClean="0">
                <a:solidFill>
                  <a:srgbClr val="0070C0"/>
                </a:solidFill>
              </a:rPr>
              <a:t>中国的商业银行过大，由此带来了效率损失和不必要的系统风险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0"/>
            <a:ext cx="8382000" cy="3840163"/>
          </a:xfrm>
        </p:spPr>
        <p:txBody>
          <a:bodyPr>
            <a:normAutofit/>
          </a:bodyPr>
          <a:lstStyle/>
          <a:p>
            <a:pPr lvl="1"/>
            <a:r>
              <a:rPr lang="zh-CN" altLang="en-US" dirty="0" smtClean="0"/>
              <a:t>一定程度上有规模经济，但大</a:t>
            </a:r>
            <a:r>
              <a:rPr lang="zh-CN" altLang="en-US" dirty="0" smtClean="0"/>
              <a:t>于有效规模</a:t>
            </a:r>
            <a:r>
              <a:rPr lang="en-US" dirty="0" smtClean="0"/>
              <a:t>= </a:t>
            </a:r>
            <a:r>
              <a:rPr lang="zh-CN" altLang="en-US" dirty="0" smtClean="0"/>
              <a:t>无效</a:t>
            </a:r>
            <a:endParaRPr lang="en-US" dirty="0" smtClean="0"/>
          </a:p>
          <a:p>
            <a:pPr lvl="1"/>
            <a:r>
              <a:rPr lang="zh-CN" altLang="en-US" dirty="0" smtClean="0"/>
              <a:t>大而不</a:t>
            </a:r>
            <a:r>
              <a:rPr lang="zh-CN" altLang="en-US" dirty="0" smtClean="0"/>
              <a:t>倒是一种系统性风险</a:t>
            </a:r>
            <a:endParaRPr lang="en-US" dirty="0" smtClean="0"/>
          </a:p>
          <a:p>
            <a:pPr lvl="1"/>
            <a:r>
              <a:rPr lang="zh-CN" altLang="en-US" dirty="0" smtClean="0"/>
              <a:t>加深了国有非金融企业的原有问题</a:t>
            </a:r>
            <a:endParaRPr lang="en-US" dirty="0" smtClean="0"/>
          </a:p>
          <a:p>
            <a:pPr lvl="1"/>
            <a:r>
              <a:rPr lang="zh-CN" altLang="en-US" dirty="0" smtClean="0"/>
              <a:t>在国际资本自由流动的背景下，问题可能更糟</a:t>
            </a:r>
            <a:endParaRPr lang="en-US" dirty="0" smtClean="0"/>
          </a:p>
          <a:p>
            <a:pPr lvl="1"/>
            <a:r>
              <a:rPr lang="zh-CN" altLang="en-US" dirty="0" smtClean="0"/>
              <a:t>资本管制是救命稻草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502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zh-CN" altLang="en-US" sz="3600" dirty="0" smtClean="0">
                <a:solidFill>
                  <a:srgbClr val="006600"/>
                </a:solidFill>
              </a:rPr>
              <a:t>汇率改革</a:t>
            </a:r>
            <a:endParaRPr lang="en-US" sz="3600" dirty="0">
              <a:solidFill>
                <a:srgbClr val="00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dirty="0" smtClean="0"/>
              <a:t>更有弹性的汇率制度并不是解决经常账户不平衡的关键</a:t>
            </a:r>
            <a:endParaRPr lang="en-US" dirty="0" smtClean="0"/>
          </a:p>
          <a:p>
            <a:pPr lvl="1"/>
            <a:r>
              <a:rPr lang="zh-CN" altLang="en-US" dirty="0" smtClean="0"/>
              <a:t>我同意</a:t>
            </a:r>
            <a:endParaRPr lang="en-US" dirty="0" smtClean="0"/>
          </a:p>
          <a:p>
            <a:pPr lvl="1"/>
            <a:r>
              <a:rPr lang="zh-CN" altLang="en-US" dirty="0" smtClean="0"/>
              <a:t>储蓄</a:t>
            </a:r>
            <a:r>
              <a:rPr lang="en-US" altLang="zh-CN" dirty="0" smtClean="0"/>
              <a:t>-</a:t>
            </a:r>
            <a:r>
              <a:rPr lang="zh-CN" altLang="en-US" dirty="0" smtClean="0"/>
              <a:t>投资不平衡是经常账户不平衡的主要原因</a:t>
            </a:r>
            <a:endParaRPr lang="en-US" dirty="0" smtClean="0"/>
          </a:p>
          <a:p>
            <a:pPr lvl="2"/>
            <a:r>
              <a:rPr lang="zh-CN" altLang="en-US" dirty="0" smtClean="0"/>
              <a:t>性别比失衡</a:t>
            </a:r>
            <a:endParaRPr lang="en-US" dirty="0" smtClean="0"/>
          </a:p>
          <a:p>
            <a:pPr lvl="2"/>
            <a:r>
              <a:rPr lang="zh-CN" altLang="en-US" dirty="0" smtClean="0"/>
              <a:t>社会安全网</a:t>
            </a:r>
            <a:endParaRPr lang="en-US" dirty="0" smtClean="0"/>
          </a:p>
          <a:p>
            <a:pPr lvl="2"/>
            <a:r>
              <a:rPr lang="zh-CN" altLang="en-US" dirty="0" smtClean="0"/>
              <a:t>金融体系不健全</a:t>
            </a:r>
            <a:endParaRPr lang="en-US" dirty="0" smtClean="0"/>
          </a:p>
          <a:p>
            <a:r>
              <a:rPr lang="zh-CN" altLang="en-US" sz="2800" dirty="0" smtClean="0">
                <a:solidFill>
                  <a:srgbClr val="006600"/>
                </a:solidFill>
              </a:rPr>
              <a:t>不过，更有弹性的汇率制度对维持国内物价稳定至关重要</a:t>
            </a:r>
            <a:endParaRPr lang="en-US" sz="2800" dirty="0" smtClean="0">
              <a:solidFill>
                <a:srgbClr val="006600"/>
              </a:solidFill>
            </a:endParaRPr>
          </a:p>
          <a:p>
            <a:r>
              <a:rPr lang="zh-CN" altLang="en-US" sz="2800" dirty="0" smtClean="0"/>
              <a:t>价格问题对社会中的弱势群体尤为重要</a:t>
            </a:r>
            <a:endParaRPr lang="en-US" sz="2800" dirty="0" smtClean="0"/>
          </a:p>
          <a:p>
            <a:r>
              <a:rPr lang="zh-CN" altLang="en-US" sz="2800" dirty="0" smtClean="0">
                <a:solidFill>
                  <a:srgbClr val="002060"/>
                </a:solidFill>
              </a:rPr>
              <a:t>因此，汇率改革对构建和谐社会有益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0070C0"/>
                </a:solidFill>
              </a:rPr>
              <a:t>利率改革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 lnSpcReduction="20000"/>
          </a:bodyPr>
          <a:lstStyle/>
          <a:p>
            <a:r>
              <a:rPr lang="zh-CN" altLang="en-US" sz="2800" dirty="0" smtClean="0"/>
              <a:t>现有的利率政策对存款（贷款）利率规定了上限（下限），造成市场扭曲和效率损失。</a:t>
            </a:r>
            <a:endParaRPr lang="en-US" sz="2800" dirty="0" smtClean="0"/>
          </a:p>
          <a:p>
            <a:r>
              <a:rPr lang="zh-CN" altLang="en-US" sz="2800" dirty="0" smtClean="0">
                <a:solidFill>
                  <a:srgbClr val="0070C0"/>
                </a:solidFill>
              </a:rPr>
              <a:t>但这种政</a:t>
            </a:r>
            <a:r>
              <a:rPr lang="zh-CN" altLang="en-US" sz="2800" dirty="0" smtClean="0">
                <a:solidFill>
                  <a:srgbClr val="0070C0"/>
                </a:solidFill>
              </a:rPr>
              <a:t>策可部分理解为一</a:t>
            </a:r>
            <a:r>
              <a:rPr lang="zh-CN" altLang="en-US" sz="2800" dirty="0" smtClean="0">
                <a:solidFill>
                  <a:srgbClr val="0070C0"/>
                </a:solidFill>
              </a:rPr>
              <a:t>种次优选择</a:t>
            </a:r>
            <a:endParaRPr lang="en-US" sz="2800" dirty="0" smtClean="0">
              <a:solidFill>
                <a:srgbClr val="0070C0"/>
              </a:solidFill>
            </a:endParaRPr>
          </a:p>
          <a:p>
            <a:pPr lvl="1"/>
            <a:r>
              <a:rPr lang="zh-CN" altLang="en-US" sz="2400" dirty="0" smtClean="0">
                <a:solidFill>
                  <a:srgbClr val="C00000"/>
                </a:solidFill>
              </a:rPr>
              <a:t>国</a:t>
            </a:r>
            <a:r>
              <a:rPr lang="zh-CN" altLang="en-US" sz="2400" dirty="0" smtClean="0">
                <a:solidFill>
                  <a:srgbClr val="C00000"/>
                </a:solidFill>
              </a:rPr>
              <a:t>有企</a:t>
            </a:r>
            <a:r>
              <a:rPr lang="zh-CN" altLang="en-US" sz="2400" dirty="0" smtClean="0">
                <a:solidFill>
                  <a:srgbClr val="C00000"/>
                </a:solidFill>
              </a:rPr>
              <a:t>业</a:t>
            </a:r>
            <a:r>
              <a:rPr lang="zh-CN" altLang="en-US" sz="2400" dirty="0" smtClean="0">
                <a:solidFill>
                  <a:srgbClr val="C00000"/>
                </a:solidFill>
              </a:rPr>
              <a:t>的“贷款</a:t>
            </a:r>
            <a:r>
              <a:rPr lang="zh-CN" altLang="en-US" sz="2400" dirty="0" smtClean="0">
                <a:solidFill>
                  <a:srgbClr val="C00000"/>
                </a:solidFill>
              </a:rPr>
              <a:t>饥饿”</a:t>
            </a:r>
            <a:endParaRPr lang="en-US" sz="2400" dirty="0" smtClean="0">
              <a:solidFill>
                <a:srgbClr val="C00000"/>
              </a:solidFill>
            </a:endParaRPr>
          </a:p>
          <a:p>
            <a:pPr lvl="1"/>
            <a:r>
              <a:rPr lang="zh-CN" altLang="en-US" sz="2400" dirty="0" smtClean="0">
                <a:solidFill>
                  <a:srgbClr val="006600"/>
                </a:solidFill>
              </a:rPr>
              <a:t>中国“过高”的储蓄率</a:t>
            </a:r>
            <a:endParaRPr lang="en-US" sz="2400" dirty="0" smtClean="0">
              <a:solidFill>
                <a:srgbClr val="006600"/>
              </a:solidFill>
            </a:endParaRPr>
          </a:p>
          <a:p>
            <a:endParaRPr lang="en-US" sz="3000" dirty="0" smtClean="0"/>
          </a:p>
          <a:p>
            <a:r>
              <a:rPr lang="zh-CN" altLang="en-US" sz="3000" dirty="0" smtClean="0"/>
              <a:t>政策引致的存贷款利差是银行的主要利润来源，因此，这项政策受到银行的广泛欢迎，同时也为银行体系改革带来了阻力</a:t>
            </a:r>
            <a:endParaRPr lang="en-US" sz="3000" dirty="0" smtClean="0"/>
          </a:p>
          <a:p>
            <a:endParaRPr lang="en-US" sz="3000" dirty="0" smtClean="0"/>
          </a:p>
          <a:p>
            <a:r>
              <a:rPr lang="zh-CN" altLang="en-US" sz="3000" dirty="0" smtClean="0">
                <a:solidFill>
                  <a:srgbClr val="0070C0"/>
                </a:solidFill>
              </a:rPr>
              <a:t>利率改革</a:t>
            </a:r>
            <a:r>
              <a:rPr lang="en-US" sz="3000" dirty="0" smtClean="0">
                <a:solidFill>
                  <a:srgbClr val="0070C0"/>
                </a:solidFill>
              </a:rPr>
              <a:t>-&gt; </a:t>
            </a:r>
            <a:r>
              <a:rPr lang="zh-CN" altLang="en-US" sz="3000" dirty="0" smtClean="0">
                <a:solidFill>
                  <a:srgbClr val="0070C0"/>
                </a:solidFill>
              </a:rPr>
              <a:t>淘汰弱小银行，加强监管</a:t>
            </a:r>
            <a:r>
              <a:rPr lang="en-US" sz="3000" dirty="0" smtClean="0">
                <a:solidFill>
                  <a:srgbClr val="0070C0"/>
                </a:solidFill>
              </a:rPr>
              <a:t> -&gt; </a:t>
            </a:r>
            <a:r>
              <a:rPr lang="zh-CN" altLang="en-US" sz="3000" dirty="0" smtClean="0">
                <a:solidFill>
                  <a:srgbClr val="0070C0"/>
                </a:solidFill>
              </a:rPr>
              <a:t>更好应对资本自由流动带来的国际竞争</a:t>
            </a:r>
            <a:r>
              <a:rPr lang="en-US" sz="3000" dirty="0" smtClean="0">
                <a:solidFill>
                  <a:srgbClr val="0070C0"/>
                </a:solidFill>
              </a:rPr>
              <a:t> </a:t>
            </a:r>
            <a:endParaRPr lang="en-US" sz="3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317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>
                <a:solidFill>
                  <a:srgbClr val="002060"/>
                </a:solidFill>
              </a:rPr>
              <a:t>资本账户可兑换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800" dirty="0" smtClean="0">
                <a:solidFill>
                  <a:srgbClr val="0070C0"/>
                </a:solidFill>
              </a:rPr>
              <a:t>理论上，这项改革能提高效率</a:t>
            </a:r>
            <a:endParaRPr lang="en-US" sz="2800" dirty="0" smtClean="0">
              <a:solidFill>
                <a:srgbClr val="0070C0"/>
              </a:solidFill>
            </a:endParaRPr>
          </a:p>
          <a:p>
            <a:r>
              <a:rPr lang="zh-CN" altLang="en-US" sz="2800" dirty="0" smtClean="0"/>
              <a:t>人民币国际化的首要条件（</a:t>
            </a:r>
            <a:r>
              <a:rPr lang="en-US" sz="2800" dirty="0" smtClean="0"/>
              <a:t>Probably a prerequisite for serious </a:t>
            </a:r>
            <a:r>
              <a:rPr lang="zh-CN" altLang="en-US" sz="2800" dirty="0" smtClean="0"/>
              <a:t>人民币</a:t>
            </a:r>
            <a:r>
              <a:rPr lang="en-US" altLang="zh-CN" sz="2800" dirty="0" smtClean="0"/>
              <a:t>RMB</a:t>
            </a:r>
            <a:r>
              <a:rPr lang="zh-CN" altLang="en-US" sz="2800" dirty="0" smtClean="0"/>
              <a:t> </a:t>
            </a:r>
            <a:r>
              <a:rPr lang="en-US" altLang="zh-CN" sz="2800" dirty="0" smtClean="0"/>
              <a:t>internationalization</a:t>
            </a:r>
            <a:r>
              <a:rPr lang="zh-CN" altLang="en-US" sz="2800" dirty="0" smtClean="0"/>
              <a:t>？）</a:t>
            </a:r>
            <a:endParaRPr lang="en-US" altLang="zh-CN" sz="2800" dirty="0" smtClean="0"/>
          </a:p>
          <a:p>
            <a:r>
              <a:rPr lang="zh-CN" altLang="en-US" sz="2800" dirty="0" smtClean="0">
                <a:solidFill>
                  <a:srgbClr val="C00000"/>
                </a:solidFill>
              </a:rPr>
              <a:t>实际上，对大多数发展中国家，资本账户可兑换增大了经济危机的风险。</a:t>
            </a:r>
            <a:endParaRPr lang="en-US" altLang="zh-CN" sz="2800" dirty="0" smtClean="0">
              <a:solidFill>
                <a:srgbClr val="C00000"/>
              </a:solidFill>
            </a:endParaRPr>
          </a:p>
          <a:p>
            <a:endParaRPr lang="en-US" altLang="zh-CN" sz="2800" dirty="0" smtClean="0">
              <a:solidFill>
                <a:srgbClr val="C00000"/>
              </a:solidFill>
            </a:endParaRPr>
          </a:p>
          <a:p>
            <a:r>
              <a:rPr lang="zh-CN" altLang="en-US" sz="2800" dirty="0" smtClean="0"/>
              <a:t>这项改革并非一定迫在眉睫</a:t>
            </a:r>
            <a:endParaRPr lang="en-US" altLang="zh-CN" sz="2800" dirty="0" smtClean="0"/>
          </a:p>
          <a:p>
            <a:endParaRPr lang="en-US" altLang="zh-CN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404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 smtClean="0">
                <a:solidFill>
                  <a:srgbClr val="0070C0"/>
                </a:solidFill>
              </a:rPr>
              <a:t>人民币国际化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dirty="0" smtClean="0"/>
              <a:t>低层次的国际化</a:t>
            </a:r>
            <a:endParaRPr lang="en-US" dirty="0" smtClean="0"/>
          </a:p>
          <a:p>
            <a:pPr lvl="1"/>
            <a:r>
              <a:rPr lang="zh-CN" altLang="en-US" dirty="0" smtClean="0">
                <a:solidFill>
                  <a:srgbClr val="006600"/>
                </a:solidFill>
              </a:rPr>
              <a:t>在贸易计价和结算中的更广泛应用</a:t>
            </a:r>
            <a:endParaRPr lang="en-US" dirty="0" smtClean="0">
              <a:solidFill>
                <a:srgbClr val="006600"/>
              </a:solidFill>
            </a:endParaRPr>
          </a:p>
          <a:p>
            <a:pPr lvl="1"/>
            <a:r>
              <a:rPr lang="zh-CN" altLang="en-US" dirty="0" smtClean="0">
                <a:solidFill>
                  <a:srgbClr val="006600"/>
                </a:solidFill>
              </a:rPr>
              <a:t>在公司债中的更广泛应用</a:t>
            </a:r>
            <a:endParaRPr lang="en-US" dirty="0" smtClean="0">
              <a:solidFill>
                <a:srgbClr val="006600"/>
              </a:solidFill>
            </a:endParaRPr>
          </a:p>
          <a:p>
            <a:r>
              <a:rPr lang="zh-CN" altLang="en-US" dirty="0" smtClean="0"/>
              <a:t>高层次的国际化</a:t>
            </a:r>
            <a:endParaRPr lang="en-US" dirty="0" smtClean="0"/>
          </a:p>
          <a:p>
            <a:pPr lvl="1"/>
            <a:r>
              <a:rPr lang="zh-CN" altLang="en-US" dirty="0" smtClean="0">
                <a:solidFill>
                  <a:srgbClr val="006600"/>
                </a:solidFill>
              </a:rPr>
              <a:t>人民币作为国内外企业的日常使用货币</a:t>
            </a:r>
            <a:endParaRPr lang="en-US" dirty="0" smtClean="0">
              <a:solidFill>
                <a:srgbClr val="006600"/>
              </a:solidFill>
            </a:endParaRPr>
          </a:p>
          <a:p>
            <a:pPr lvl="1"/>
            <a:r>
              <a:rPr lang="zh-CN" altLang="en-US" dirty="0" smtClean="0"/>
              <a:t>人民币作为国内外政府的日常使用货币</a:t>
            </a:r>
            <a:endParaRPr lang="en-US" altLang="zh-CN" dirty="0" smtClean="0"/>
          </a:p>
          <a:p>
            <a:pPr lvl="1"/>
            <a:r>
              <a:rPr lang="zh-CN" altLang="en-US" dirty="0" smtClean="0">
                <a:solidFill>
                  <a:srgbClr val="006600"/>
                </a:solidFill>
              </a:rPr>
              <a:t>人民币与特别提款权</a:t>
            </a:r>
            <a:endParaRPr lang="en-US" altLang="zh-CN" dirty="0" smtClean="0">
              <a:solidFill>
                <a:srgbClr val="006600"/>
              </a:solidFill>
            </a:endParaRPr>
          </a:p>
          <a:p>
            <a:pPr lvl="1"/>
            <a:r>
              <a:rPr lang="zh-CN" altLang="en-US" dirty="0" smtClean="0"/>
              <a:t>人民币作为主要储备货币</a:t>
            </a:r>
            <a:endParaRPr lang="en-US" altLang="zh-CN" dirty="0" smtClean="0"/>
          </a:p>
          <a:p>
            <a:pPr marL="514350" indent="-457200"/>
            <a:r>
              <a:rPr lang="zh-CN" altLang="en-US" dirty="0" smtClean="0">
                <a:solidFill>
                  <a:srgbClr val="C00000"/>
                </a:solidFill>
              </a:rPr>
              <a:t>人民币不可自由兑换是实现这些目标的主要障碍</a:t>
            </a:r>
            <a:endParaRPr lang="en-US" dirty="0" smtClean="0">
              <a:solidFill>
                <a:srgbClr val="C00000"/>
              </a:solidFill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22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金融改革的五项任务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828506" y="1524000"/>
            <a:ext cx="1296988" cy="639762"/>
          </a:xfrm>
        </p:spPr>
        <p:txBody>
          <a:bodyPr>
            <a:normAutofit fontScale="85000" lnSpcReduction="20000"/>
          </a:bodyPr>
          <a:lstStyle/>
          <a:p>
            <a:r>
              <a:rPr lang="zh-CN" altLang="en-US" dirty="0" smtClean="0">
                <a:solidFill>
                  <a:srgbClr val="0070C0"/>
                </a:solidFill>
              </a:rPr>
              <a:t>理论上的改革顺序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5105400" cy="3951288"/>
          </a:xfrm>
        </p:spPr>
        <p:txBody>
          <a:bodyPr/>
          <a:lstStyle/>
          <a:p>
            <a:endParaRPr lang="en-US" dirty="0" smtClean="0"/>
          </a:p>
          <a:p>
            <a:r>
              <a:rPr lang="zh-CN" altLang="en-US" sz="2800" b="1" dirty="0" smtClean="0">
                <a:solidFill>
                  <a:srgbClr val="006600"/>
                </a:solidFill>
              </a:rPr>
              <a:t>大而不倒的银行</a:t>
            </a:r>
            <a:endParaRPr lang="en-US" sz="2800" b="1" dirty="0" smtClean="0">
              <a:solidFill>
                <a:srgbClr val="006600"/>
              </a:solidFill>
            </a:endParaRPr>
          </a:p>
          <a:p>
            <a:r>
              <a:rPr lang="zh-CN" altLang="en-US" sz="2800" b="1" dirty="0" smtClean="0"/>
              <a:t>汇率改革</a:t>
            </a:r>
            <a:endParaRPr lang="en-US" sz="2800" b="1" dirty="0" smtClean="0"/>
          </a:p>
          <a:p>
            <a:r>
              <a:rPr lang="zh-CN" altLang="en-US" sz="2800" b="1" dirty="0" smtClean="0"/>
              <a:t>利率市场化</a:t>
            </a:r>
            <a:endParaRPr lang="en-US" sz="2800" b="1" dirty="0" smtClean="0"/>
          </a:p>
          <a:p>
            <a:r>
              <a:rPr lang="zh-CN" altLang="en-US" sz="2800" b="1" dirty="0" smtClean="0">
                <a:solidFill>
                  <a:srgbClr val="006600"/>
                </a:solidFill>
              </a:rPr>
              <a:t>资本账户可兑换</a:t>
            </a:r>
            <a:endParaRPr lang="en-US" sz="2800" b="1" dirty="0" smtClean="0">
              <a:solidFill>
                <a:srgbClr val="006600"/>
              </a:solidFill>
            </a:endParaRPr>
          </a:p>
          <a:p>
            <a:r>
              <a:rPr lang="zh-CN" altLang="en-US" sz="2800" b="1" dirty="0" smtClean="0"/>
              <a:t>人民币国际化</a:t>
            </a:r>
            <a:endParaRPr lang="en-US" sz="2800" b="1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7391400" y="1524000"/>
            <a:ext cx="1371600" cy="879475"/>
          </a:xfrm>
        </p:spPr>
        <p:txBody>
          <a:bodyPr>
            <a:normAutofit fontScale="85000" lnSpcReduction="20000"/>
          </a:bodyPr>
          <a:lstStyle/>
          <a:p>
            <a:r>
              <a:rPr lang="zh-CN" altLang="en-US" dirty="0" smtClean="0">
                <a:solidFill>
                  <a:srgbClr val="C00000"/>
                </a:solidFill>
              </a:rPr>
              <a:t>政府可能采取的顺序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7543800" y="2209800"/>
            <a:ext cx="1295400" cy="4068763"/>
          </a:xfrm>
        </p:spPr>
        <p:txBody>
          <a:bodyPr/>
          <a:lstStyle/>
          <a:p>
            <a:endParaRPr lang="en-US" dirty="0" smtClean="0"/>
          </a:p>
          <a:p>
            <a:r>
              <a:rPr lang="en-US" sz="2800" dirty="0" smtClean="0"/>
              <a:t>?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4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3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2</a:t>
            </a:r>
            <a:endParaRPr lang="en-US" sz="2800" dirty="0">
              <a:solidFill>
                <a:srgbClr val="C00000"/>
              </a:solidFill>
            </a:endParaRPr>
          </a:p>
          <a:p>
            <a:r>
              <a:rPr lang="en-US" sz="2800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5715000" y="2209800"/>
            <a:ext cx="1524000" cy="4068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r>
              <a:rPr lang="en-US" sz="2800" dirty="0" smtClean="0">
                <a:solidFill>
                  <a:srgbClr val="0070C0"/>
                </a:solidFill>
              </a:rPr>
              <a:t>1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2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3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4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5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375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986</Words>
  <Application>Microsoft Office PowerPoint</Application>
  <PresentationFormat>On-screen Show (4:3)</PresentationFormat>
  <Paragraphs>107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中国未来的金融改革: 风险与机遇</vt:lpstr>
      <vt:lpstr>PowerPoint Presentation</vt:lpstr>
      <vt:lpstr>金融改革的五项任务</vt:lpstr>
      <vt:lpstr>中国的商业银行过大，由此带来了效率损失和不必要的系统风险</vt:lpstr>
      <vt:lpstr>汇率改革</vt:lpstr>
      <vt:lpstr>利率改革</vt:lpstr>
      <vt:lpstr>资本账户可兑换</vt:lpstr>
      <vt:lpstr>人民币国际化</vt:lpstr>
      <vt:lpstr>金融改革的五项任务</vt:lpstr>
      <vt:lpstr>改革策略</vt:lpstr>
      <vt:lpstr>PowerPoint Presentation</vt:lpstr>
    </vt:vector>
  </TitlesOfParts>
  <Company>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 Financial Reforms in China</dc:title>
  <dc:creator>Columbia University</dc:creator>
  <cp:lastModifiedBy>Columbia University</cp:lastModifiedBy>
  <cp:revision>30</cp:revision>
  <cp:lastPrinted>2012-10-09T13:30:46Z</cp:lastPrinted>
  <dcterms:created xsi:type="dcterms:W3CDTF">2012-05-15T01:49:06Z</dcterms:created>
  <dcterms:modified xsi:type="dcterms:W3CDTF">2012-10-10T03:32:20Z</dcterms:modified>
</cp:coreProperties>
</file>